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sldIdLst>
    <p:sldId id="269" r:id="rId6"/>
    <p:sldId id="259" r:id="rId7"/>
    <p:sldId id="260" r:id="rId8"/>
    <p:sldId id="261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02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an Perreault" userId="8b130e5c-696d-48f9-bfb6-ce28280c2ee3" providerId="ADAL" clId="{0DFA52BD-EA29-4299-9B49-982EC9BECF42}"/>
    <pc:docChg chg="delSld">
      <pc:chgData name="Susan Perreault" userId="8b130e5c-696d-48f9-bfb6-ce28280c2ee3" providerId="ADAL" clId="{0DFA52BD-EA29-4299-9B49-982EC9BECF42}" dt="2025-05-02T21:17:14.852" v="4" actId="47"/>
      <pc:docMkLst>
        <pc:docMk/>
      </pc:docMkLst>
      <pc:sldChg chg="del">
        <pc:chgData name="Susan Perreault" userId="8b130e5c-696d-48f9-bfb6-ce28280c2ee3" providerId="ADAL" clId="{0DFA52BD-EA29-4299-9B49-982EC9BECF42}" dt="2025-05-02T21:17:14.852" v="4" actId="47"/>
        <pc:sldMkLst>
          <pc:docMk/>
          <pc:sldMk cId="2869198668" sldId="262"/>
        </pc:sldMkLst>
      </pc:sldChg>
      <pc:sldChg chg="del">
        <pc:chgData name="Susan Perreault" userId="8b130e5c-696d-48f9-bfb6-ce28280c2ee3" providerId="ADAL" clId="{0DFA52BD-EA29-4299-9B49-982EC9BECF42}" dt="2025-05-02T21:17:11.008" v="3" actId="47"/>
        <pc:sldMkLst>
          <pc:docMk/>
          <pc:sldMk cId="404508705" sldId="265"/>
        </pc:sldMkLst>
      </pc:sldChg>
      <pc:sldChg chg="del">
        <pc:chgData name="Susan Perreault" userId="8b130e5c-696d-48f9-bfb6-ce28280c2ee3" providerId="ADAL" clId="{0DFA52BD-EA29-4299-9B49-982EC9BECF42}" dt="2025-05-02T21:17:09.955" v="2" actId="47"/>
        <pc:sldMkLst>
          <pc:docMk/>
          <pc:sldMk cId="3444444024" sldId="266"/>
        </pc:sldMkLst>
      </pc:sldChg>
      <pc:sldChg chg="del">
        <pc:chgData name="Susan Perreault" userId="8b130e5c-696d-48f9-bfb6-ce28280c2ee3" providerId="ADAL" clId="{0DFA52BD-EA29-4299-9B49-982EC9BECF42}" dt="2025-05-02T21:17:08.973" v="1" actId="47"/>
        <pc:sldMkLst>
          <pc:docMk/>
          <pc:sldMk cId="1387273556" sldId="267"/>
        </pc:sldMkLst>
      </pc:sldChg>
      <pc:sldChg chg="del">
        <pc:chgData name="Susan Perreault" userId="8b130e5c-696d-48f9-bfb6-ce28280c2ee3" providerId="ADAL" clId="{0DFA52BD-EA29-4299-9B49-982EC9BECF42}" dt="2025-05-02T21:17:07.702" v="0" actId="47"/>
        <pc:sldMkLst>
          <pc:docMk/>
          <pc:sldMk cId="3458995422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3DA3E-AF31-4296-82B8-774305BFEB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96814F-C41C-4040-BBBB-8EF6709E3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52E99-945F-4790-8B45-B65C3B6D3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2E717-5059-44E4-A0BF-A89216C4F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E4362-B3E2-4314-BCC4-992AD02A0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6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DE53B-EC97-4852-A6FC-9989195FF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C00D26-7344-4496-92DC-77350430BE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3FBBF-6EB2-46D7-B951-8AE602E60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6A675-8E31-4B06-89C5-1D06732F1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9FE30-3E55-4A10-A119-4302D7BB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697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9078AB-E6FD-45E5-8E43-72442FEDF7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789808-E86A-4B2A-B050-6092A3E76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17E1FD-8181-4C9E-85F7-2A9714A1A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793634-F46D-451B-9F0D-C44889276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A2F20-C312-41EE-8625-3B06E4371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956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882900" cy="2882900"/>
          </a:xfrm>
        </p:spPr>
        <p:txBody>
          <a:bodyPr anchor="b"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en-US"/>
              <a:t>Class Logo (square icon, no title)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83048" y="1122363"/>
            <a:ext cx="778495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Class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3048" y="3602038"/>
            <a:ext cx="778495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Class Subtitle</a:t>
            </a:r>
          </a:p>
          <a:p>
            <a:r>
              <a:rPr lang="en-US"/>
              <a:t>Class Date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 hasCustomPrompt="1"/>
          </p:nvPr>
        </p:nvSpPr>
        <p:spPr>
          <a:xfrm>
            <a:off x="494868" y="5925027"/>
            <a:ext cx="2269848" cy="932973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VBOC or WBC Logo if desired</a:t>
            </a:r>
          </a:p>
        </p:txBody>
      </p:sp>
    </p:spTree>
    <p:extLst>
      <p:ext uri="{BB962C8B-B14F-4D97-AF65-F5344CB8AC3E}">
        <p14:creationId xmlns:p14="http://schemas.microsoft.com/office/powerpoint/2010/main" val="732354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7" y="6311900"/>
            <a:ext cx="2144563" cy="365125"/>
          </a:xfrm>
          <a:prstGeom prst="rect">
            <a:avLst/>
          </a:prstGeom>
        </p:spPr>
        <p:txBody>
          <a:bodyPr/>
          <a:lstStyle/>
          <a:p>
            <a:fld id="{81A568C7-30A7-4AF6-910E-9B06E2E60BAC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6FF32B1-0BE5-604F-87B1-A5E9853F2C1B}"/>
              </a:ext>
            </a:extLst>
          </p:cNvPr>
          <p:cNvCxnSpPr/>
          <p:nvPr userDrawn="1"/>
        </p:nvCxnSpPr>
        <p:spPr>
          <a:xfrm>
            <a:off x="838200" y="1411707"/>
            <a:ext cx="9899904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9804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56942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44915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7" y="6311900"/>
            <a:ext cx="2144563" cy="365125"/>
          </a:xfrm>
          <a:prstGeom prst="rect">
            <a:avLst/>
          </a:prstGeom>
        </p:spPr>
        <p:txBody>
          <a:bodyPr/>
          <a:lstStyle/>
          <a:p>
            <a:fld id="{81A568C7-30A7-4AF6-910E-9B06E2E60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30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233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233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7" y="6311900"/>
            <a:ext cx="2144563" cy="365125"/>
          </a:xfrm>
          <a:prstGeom prst="rect">
            <a:avLst/>
          </a:prstGeom>
        </p:spPr>
        <p:txBody>
          <a:bodyPr/>
          <a:lstStyle/>
          <a:p>
            <a:fld id="{81A568C7-30A7-4AF6-910E-9B06E2E60BAC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4E33F57-4CE7-234E-9305-3E7C0E820439}"/>
              </a:ext>
            </a:extLst>
          </p:cNvPr>
          <p:cNvCxnSpPr/>
          <p:nvPr userDrawn="1"/>
        </p:nvCxnSpPr>
        <p:spPr>
          <a:xfrm>
            <a:off x="838200" y="1387643"/>
            <a:ext cx="9899904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019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16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6209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114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209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11437"/>
            <a:ext cx="5183188" cy="34331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7" y="6311900"/>
            <a:ext cx="2144563" cy="365125"/>
          </a:xfrm>
          <a:prstGeom prst="rect">
            <a:avLst/>
          </a:prstGeom>
        </p:spPr>
        <p:txBody>
          <a:bodyPr/>
          <a:lstStyle/>
          <a:p>
            <a:fld id="{81A568C7-30A7-4AF6-910E-9B06E2E60BA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C961801-5861-984B-BB5E-73028D270FF3}"/>
              </a:ext>
            </a:extLst>
          </p:cNvPr>
          <p:cNvCxnSpPr/>
          <p:nvPr userDrawn="1"/>
        </p:nvCxnSpPr>
        <p:spPr>
          <a:xfrm>
            <a:off x="838200" y="1387643"/>
            <a:ext cx="9899904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2251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7" y="6311900"/>
            <a:ext cx="2144563" cy="365125"/>
          </a:xfrm>
          <a:prstGeom prst="rect">
            <a:avLst/>
          </a:prstGeom>
        </p:spPr>
        <p:txBody>
          <a:bodyPr/>
          <a:lstStyle/>
          <a:p>
            <a:fld id="{81A568C7-30A7-4AF6-910E-9B06E2E60BAC}" type="slidenum">
              <a:rPr lang="en-US" smtClean="0"/>
              <a:t>‹#›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F5FAA4D-0743-C14D-B345-5EF0F1929764}"/>
              </a:ext>
            </a:extLst>
          </p:cNvPr>
          <p:cNvCxnSpPr/>
          <p:nvPr userDrawn="1"/>
        </p:nvCxnSpPr>
        <p:spPr>
          <a:xfrm>
            <a:off x="838200" y="1387643"/>
            <a:ext cx="9899904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8001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7" y="6311900"/>
            <a:ext cx="2144563" cy="365125"/>
          </a:xfrm>
          <a:prstGeom prst="rect">
            <a:avLst/>
          </a:prstGeom>
        </p:spPr>
        <p:txBody>
          <a:bodyPr/>
          <a:lstStyle/>
          <a:p>
            <a:fld id="{81A568C7-30A7-4AF6-910E-9B06E2E60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58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69696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7" y="6311900"/>
            <a:ext cx="2144563" cy="365125"/>
          </a:xfrm>
          <a:prstGeom prst="rect">
            <a:avLst/>
          </a:prstGeom>
        </p:spPr>
        <p:txBody>
          <a:bodyPr/>
          <a:lstStyle/>
          <a:p>
            <a:fld id="{81A568C7-30A7-4AF6-910E-9B06E2E60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516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C9E9A-8631-4853-9FA2-2D9A17C0F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ECCEE-6810-43DF-87E9-D4AD0DFD1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43351-B8A7-4B89-95E1-6515F858F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C89B1-EB57-484D-A8B1-9B67686BC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C8C41D-3644-4C58-A7FA-F68CD027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4555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60014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7" y="6311900"/>
            <a:ext cx="2144563" cy="365125"/>
          </a:xfrm>
          <a:prstGeom prst="rect">
            <a:avLst/>
          </a:prstGeom>
        </p:spPr>
        <p:txBody>
          <a:bodyPr/>
          <a:lstStyle/>
          <a:p>
            <a:fld id="{81A568C7-30A7-4AF6-910E-9B06E2E60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102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3F87F-180C-4413-8110-8C2A2009E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83F1BC-4655-4170-8F2F-D7B0BEBFDD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9DF9A-7F93-4055-B165-6A7BCE544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E4E8-5D69-4408-9D78-5F8B380F7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7681C-11DE-454E-8117-FA05E1CF1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21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13A84-4497-4F1B-B994-B64798061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B262B-F980-4D00-B0FB-D83B91CBC5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822F56-29C6-4010-AED6-9E8C0FF6BA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8223B1-C053-4947-A4C8-2C44CB9AC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10131-46E3-430E-AB16-11409B1D3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A3ECF-AAE1-4AA9-964D-1CE7D0B86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901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67306-3F5C-422B-A158-8EE0FFC6A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C538B-9212-4E85-A552-55B80D65E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D90F5A-ED09-4A2C-B45C-FE3445188E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A14437-48CA-413F-93ED-3ADDABB346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2B738F-B5D2-4632-8FDB-47340DE123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CA34F4-74BD-4B5D-9834-6C7472A82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0C3933-C310-4B73-AB56-89969D8F6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C6A282-1223-447D-91FE-408FEDF7B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532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D1B9E-F8BA-4150-914A-BF43D5F0C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199C36-7B12-45E9-961C-0BD9868CB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494C12-D902-4139-8422-334F60F33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DC4409-3C5D-4A7D-A7AA-8BE1F1F9E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718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7F1D22-EB9A-40D1-93EC-5A3D46704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62A32D-AF13-4139-A57B-0A62D28A0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0AF321-9C4D-4651-B7FE-091F8B27C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61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D861-C39C-4DF2-A908-705B134EC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03804-D821-462B-A6B4-68EA16301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C73914-2374-4EB8-8908-BD0F77F2A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98D229-E294-46E7-B0EB-86220DDA0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2AD4AB-76E6-41CA-93DF-839A3927D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DA65DD-D623-4699-8EF4-98894D4CE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766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6D6EA-A58F-4DD7-A011-3EEFDE86B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CA3D11-5DAA-4AE1-92C6-CB9DD145DE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6E3FE8-288B-4E3A-B47E-5398E8EF91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1EE7F3-9D81-451C-9E9C-BC760B362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9712-2388-4703-B8DD-7110571F95AE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07C52C-BEF5-42D5-B278-35D815F62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B8DA87-5F2D-4E00-997E-ED6763B7C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83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png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5FAEF3-AF5A-4792-BCA9-1B777BDD3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B4D98-27FD-4414-99BC-B8CC75D50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FB36F-5CE4-4936-A309-6E0D35B4D1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49712-2388-4703-B8DD-7110571F95AE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F1EC3-1882-4DD0-8C2D-EBCFFA1A1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72624-66F5-4616-8D0A-FAC828DF86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FAA88-58F9-400B-8C7E-D1C3380F8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95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23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5664240"/>
            <a:ext cx="10058400" cy="1193760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4AA1368-CA66-A747-A22D-A2287E0C0D88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410" y="6102710"/>
            <a:ext cx="924976" cy="693733"/>
          </a:xfrm>
          <a:prstGeom prst="rect">
            <a:avLst/>
          </a:prstGeom>
        </p:spPr>
      </p:pic>
      <p:pic>
        <p:nvPicPr>
          <p:cNvPr id="7" name="Picture 6" descr="A picture containing window, drawing&#10;&#10;Description automatically generated">
            <a:extLst>
              <a:ext uri="{FF2B5EF4-FFF2-40B4-BE49-F238E27FC236}">
                <a16:creationId xmlns:a16="http://schemas.microsoft.com/office/drawing/2014/main" id="{0B6D053A-302B-3645-BF6E-FE3E307AE2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3" t="10029" r="9592" b="5015"/>
          <a:stretch/>
        </p:blipFill>
        <p:spPr>
          <a:xfrm>
            <a:off x="3421767" y="6024139"/>
            <a:ext cx="1218599" cy="7934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8F8C9E-6CA3-85FD-BB6F-31518CED00B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35766" y="6034617"/>
            <a:ext cx="582900" cy="691818"/>
          </a:xfrm>
          <a:prstGeom prst="rect">
            <a:avLst/>
          </a:prstGeom>
        </p:spPr>
      </p:pic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7B472D9A-5C7A-3F45-5174-D786B221B1F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784" y="5933025"/>
            <a:ext cx="924976" cy="924975"/>
          </a:xfrm>
          <a:prstGeom prst="rect">
            <a:avLst/>
          </a:prstGeom>
        </p:spPr>
      </p:pic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50F5451D-5CD4-AB1D-0D7B-45CB6D9272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clrChange>
              <a:clrFrom>
                <a:srgbClr val="1BBCC3"/>
              </a:clrFrom>
              <a:clrTo>
                <a:srgbClr val="1BBCC3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3" r="8019"/>
          <a:stretch/>
        </p:blipFill>
        <p:spPr>
          <a:xfrm>
            <a:off x="4619993" y="5983777"/>
            <a:ext cx="1159951" cy="79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45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78A22F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770" y="125455"/>
            <a:ext cx="9191625" cy="29813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292" y="92988"/>
            <a:ext cx="2853107" cy="17876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EB0E95-88AD-4C7E-B6A3-A32E3DA37C2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457" y="4009238"/>
            <a:ext cx="1925399" cy="24067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9839B4-5D50-49C3-A1D8-BA587A65035D}"/>
              </a:ext>
            </a:extLst>
          </p:cNvPr>
          <p:cNvSpPr txBox="1"/>
          <p:nvPr/>
        </p:nvSpPr>
        <p:spPr>
          <a:xfrm>
            <a:off x="379094" y="6150114"/>
            <a:ext cx="24907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Funded in part through a Cooperative Agreement with the US Small Business Administration.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38459B8E-CE2E-A222-52A0-42F21898EA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918672"/>
            <a:ext cx="1792534" cy="21604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A611BDB-A5E5-AA40-F7DA-C934A363B7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3033" y="3171289"/>
            <a:ext cx="7218290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57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39F94-B809-403E-8106-2600B2B6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Title Page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5EB4C-67D9-4C80-8F0E-318676332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[Company Name]</a:t>
            </a:r>
          </a:p>
          <a:p>
            <a:pPr marL="0" indent="0" algn="ctr">
              <a:buNone/>
            </a:pPr>
            <a:r>
              <a:rPr lang="en-US" b="1" dirty="0"/>
              <a:t>[Company Tagline]</a:t>
            </a:r>
          </a:p>
          <a:p>
            <a:pPr marL="0" indent="0" algn="ctr">
              <a:buNone/>
            </a:pPr>
            <a:r>
              <a:rPr lang="en-US" b="1" dirty="0"/>
              <a:t>[Your Name, Title, Address, Email and/or Phone]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i="1" dirty="0"/>
              <a:t>*This first slide is a great opportunity to hook your audience. Make sure to use captivating graphics and images that relate to your business, a catchy tagline or brief mission statement, etc.*</a:t>
            </a:r>
          </a:p>
        </p:txBody>
      </p:sp>
    </p:spTree>
    <p:extLst>
      <p:ext uri="{BB962C8B-B14F-4D97-AF65-F5344CB8AC3E}">
        <p14:creationId xmlns:p14="http://schemas.microsoft.com/office/powerpoint/2010/main" val="1813183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E7F3-172B-45C5-A220-60FA6287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Opportunity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8AAAF-625F-442F-B037-48EF90EDB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/>
              <a:t>[Problem / Market Gap / Pain Point]</a:t>
            </a:r>
          </a:p>
          <a:p>
            <a:pPr marL="0" indent="0" algn="ctr">
              <a:buNone/>
            </a:pPr>
            <a:r>
              <a:rPr lang="en-US" b="1" dirty="0"/>
              <a:t>[Group/Community Affected by Problem]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u="sng" dirty="0">
                <a:solidFill>
                  <a:schemeClr val="accent6">
                    <a:lumMod val="75000"/>
                  </a:schemeClr>
                </a:solidFill>
              </a:rPr>
              <a:t>Example: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 “Creating professional logos is expensive for small business owners and usually requires design skills in order to save money.</a:t>
            </a:r>
          </a:p>
          <a:p>
            <a:pPr marL="0" indent="0" algn="ctr">
              <a:buNone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*Identify the gap in the market that hasn’t been addressed, and specifically who is experiencing a pain or struggle due to this market gap.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i="1" dirty="0">
                <a:solidFill>
                  <a:prstClr val="black"/>
                </a:solidFill>
                <a:latin typeface="Calibri" panose="020F0502020204030204"/>
              </a:rPr>
              <a:t>*Briefly provide relevant industry data, metrics and statistics.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*Make sure to keep this slide brief and minimal. You can verbally explain more thoroughly what is on this slide.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i="1" dirty="0">
                <a:solidFill>
                  <a:prstClr val="black"/>
                </a:solidFill>
                <a:latin typeface="Calibri" panose="020F0502020204030204"/>
              </a:rPr>
              <a:t>*Maintain aesthetic and visual appeal. Use graphics and icons and keep text minimal.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353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E7F3-172B-45C5-A220-60FA6287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Value Proposition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8AAAF-625F-442F-B037-48EF90EDB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[Direct Solution]</a:t>
            </a:r>
          </a:p>
          <a:p>
            <a:pPr marL="0" indent="0" algn="ctr">
              <a:buNone/>
            </a:pPr>
            <a:r>
              <a:rPr lang="en-US" b="1" dirty="0"/>
              <a:t>[Benefits for Customers]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u="sng" dirty="0">
                <a:solidFill>
                  <a:schemeClr val="accent6">
                    <a:lumMod val="75000"/>
                  </a:schemeClr>
                </a:solidFill>
              </a:rPr>
              <a:t>Example: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 “A web-based platform that creates professional and customizable logos will save money and lower stress for business owners.”</a:t>
            </a:r>
          </a:p>
          <a:p>
            <a:pPr marL="0" indent="0" algn="ctr">
              <a:buNone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*Briefly state how you will directly address the aforementioned problem/market gap, and the benefits your customers will receive from your offerings.</a:t>
            </a:r>
            <a:endParaRPr lang="en-US" sz="1800" i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*Make sure to keep this slide brief and minimal. You can verbally explain more thoroughly what is on this slide.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i="1" dirty="0">
                <a:solidFill>
                  <a:prstClr val="black"/>
                </a:solidFill>
                <a:latin typeface="Calibri" panose="020F0502020204030204"/>
              </a:rPr>
              <a:t>*Maintain aesthetic and visual appeal. Use graphics and icons and keep text minimal.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545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E7F3-172B-45C5-A220-60FA6287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Business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8AAAF-625F-442F-B037-48EF90EDB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[Revenue Streams, Pricing, Products &amp; Services]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Example:  “Startup and Small Business plans starting at $99.”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*Briefly state </a:t>
            </a:r>
            <a:r>
              <a:rPr lang="en-US" sz="1800" i="1" dirty="0">
                <a:solidFill>
                  <a:prstClr val="black"/>
                </a:solidFill>
                <a:latin typeface="Calibri" panose="020F0502020204030204"/>
              </a:rPr>
              <a:t>how you will monetize the value your business provides via your products/services and pricing strategy.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*Make sure to keep this slide brief and minimal. You can verbally explain more thoroughly what is on this slide.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i="1" dirty="0">
                <a:solidFill>
                  <a:prstClr val="black"/>
                </a:solidFill>
                <a:latin typeface="Calibri" panose="020F0502020204030204"/>
              </a:rPr>
              <a:t>*Maintain aesthetic and visual appeal. Use graphics and icons and keep text minimal.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491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E7F3-172B-45C5-A220-60FA6287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Go To Market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8AAAF-625F-442F-B037-48EF90EDB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36122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[Acquisition Channels]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Example:  “Engage customers through Facebook and Instagram, paid ads through local Seattle-based publications.”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*Briefly state </a:t>
            </a:r>
            <a:r>
              <a:rPr lang="en-US" sz="1800" i="1" dirty="0">
                <a:solidFill>
                  <a:prstClr val="black"/>
                </a:solidFill>
                <a:latin typeface="Calibri" panose="020F0502020204030204"/>
              </a:rPr>
              <a:t>the various communication channels through which you will reach your customer base and create touchpoints that will convert into customer acquisitions. These channels should be specific to your target market.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*Make sure to keep this slide brief and minimal. You can verbally explain more thoroughly what is on this slide.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i="1" dirty="0">
                <a:solidFill>
                  <a:prstClr val="black"/>
                </a:solidFill>
                <a:latin typeface="Calibri" panose="020F0502020204030204"/>
              </a:rPr>
              <a:t>*Maintain aesthetic and visual appeal. Use graphics and icons and keep text minimal.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744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IN PPT Template" id="{F323D642-2AA2-4FC4-A163-D0B1B5AEE317}" vid="{AE88C8BF-E9B6-40B0-906C-C2D71D2FD3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89bfa38f-b5e2-4e48-9f12-ff8a077e297b">Not started</Status>
    <lcf76f155ced4ddcb4097134ff3c332f xmlns="89bfa38f-b5e2-4e48-9f12-ff8a077e297b">
      <Terms xmlns="http://schemas.microsoft.com/office/infopath/2007/PartnerControls"/>
    </lcf76f155ced4ddcb4097134ff3c332f>
    <TaxCatchAll xmlns="a959dd26-ee75-4f11-8338-8f61bb62521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09C51A1EBB954D8B47D40530566762" ma:contentTypeVersion="21" ma:contentTypeDescription="Create a new document." ma:contentTypeScope="" ma:versionID="9b630d1c7696b963183199aee8160922">
  <xsd:schema xmlns:xsd="http://www.w3.org/2001/XMLSchema" xmlns:xs="http://www.w3.org/2001/XMLSchema" xmlns:p="http://schemas.microsoft.com/office/2006/metadata/properties" xmlns:ns2="89bfa38f-b5e2-4e48-9f12-ff8a077e297b" xmlns:ns3="a959dd26-ee75-4f11-8338-8f61bb625219" targetNamespace="http://schemas.microsoft.com/office/2006/metadata/properties" ma:root="true" ma:fieldsID="239db6d360032238bac738b4a8366909" ns2:_="" ns3:_="">
    <xsd:import namespace="89bfa38f-b5e2-4e48-9f12-ff8a077e297b"/>
    <xsd:import namespace="a959dd26-ee75-4f11-8338-8f61bb6252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SearchProperties" minOccurs="0"/>
                <xsd:element ref="ns2:Statu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a38f-b5e2-4e48-9f12-ff8a077e29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e3d8b192-43dc-4664-badf-5e8e8e150c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tatus" ma:index="24" nillable="true" ma:displayName="Status" ma:default="Done" ma:format="Dropdown" ma:internalName="Status">
      <xsd:simpleType>
        <xsd:restriction base="dms:Choice">
          <xsd:enumeration value="Done"/>
          <xsd:enumeration value="Working on"/>
          <xsd:enumeration value="Not started"/>
        </xsd:restriction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59dd26-ee75-4f11-8338-8f61bb62521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35563d7f-007f-477d-8683-c7cd4226f6b4}" ma:internalName="TaxCatchAll" ma:showField="CatchAllData" ma:web="a959dd26-ee75-4f11-8338-8f61bb6252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AFC21D-9BA1-4803-B3C5-54165CE11F4F}">
  <ds:schemaRefs>
    <ds:schemaRef ds:uri="http://schemas.microsoft.com/office/2006/metadata/properties"/>
    <ds:schemaRef ds:uri="http://schemas.microsoft.com/office/infopath/2007/PartnerControls"/>
    <ds:schemaRef ds:uri="89bfa38f-b5e2-4e48-9f12-ff8a077e297b"/>
    <ds:schemaRef ds:uri="a959dd26-ee75-4f11-8338-8f61bb625219"/>
  </ds:schemaRefs>
</ds:datastoreItem>
</file>

<file path=customXml/itemProps2.xml><?xml version="1.0" encoding="utf-8"?>
<ds:datastoreItem xmlns:ds="http://schemas.openxmlformats.org/officeDocument/2006/customXml" ds:itemID="{E099A878-A677-4004-A080-FDD7703BCE21}"/>
</file>

<file path=customXml/itemProps3.xml><?xml version="1.0" encoding="utf-8"?>
<ds:datastoreItem xmlns:ds="http://schemas.openxmlformats.org/officeDocument/2006/customXml" ds:itemID="{6A055721-97EF-4C74-BDA5-11B7F8B52B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475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Trebuchet MS</vt:lpstr>
      <vt:lpstr>Office Theme</vt:lpstr>
      <vt:lpstr>1_Office Theme</vt:lpstr>
      <vt:lpstr>PowerPoint Presentation</vt:lpstr>
      <vt:lpstr>Title Page</vt:lpstr>
      <vt:lpstr>Opportunity</vt:lpstr>
      <vt:lpstr>Value Proposition</vt:lpstr>
      <vt:lpstr>Business Model</vt:lpstr>
      <vt:lpstr>Go To Market 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Oren Shani</dc:creator>
  <cp:lastModifiedBy>Susan Perreault</cp:lastModifiedBy>
  <cp:revision>6</cp:revision>
  <dcterms:created xsi:type="dcterms:W3CDTF">2021-12-21T20:29:38Z</dcterms:created>
  <dcterms:modified xsi:type="dcterms:W3CDTF">2025-05-02T21:17:16Z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0x0101000909C51A1EBB954D8B47D40530566762</vt:lpwstr>
  </property>
  <property fmtid="{D5CDD505-2E9C-101B-9397-08002B2CF9AE}" pid="3" name="MediaServiceImageTags">
    <vt:lpwstr/>
  </property>
</Properties>
</file>